
<file path=[Content_Types].xml><?xml version="1.0" encoding="utf-8"?>
<Types xmlns="http://schemas.openxmlformats.org/package/2006/content-types">
  <Default Extension="png" ContentType="image/png"/>
  <Default Extension="jpg&amp;ehk=MfKWPEWHcD15" ContentType="image/jpeg"/>
  <Default Extension="png&amp;ehk=wAWdDtJWO2qQhc" ContentType="image/png"/>
  <Default Extension="jpeg" ContentType="image/jpeg"/>
  <Default Extension="rels" ContentType="application/vnd.openxmlformats-package.relationships+xml"/>
  <Default Extension="xml" ContentType="application/xml"/>
  <Default Extension="JPG&amp;ehk=9F4gjPtA" ContentType="image/jpeg"/>
  <Default Extension="wdp" ContentType="image/vnd.ms-photo"/>
  <Default Extension="png&amp;ehk=07AwX" ContentType="image/png"/>
  <Default Extension="png&amp;ehk=d54Jc294kOF6lUS6nZGGeQ&amp;r=0&amp;pid=OfficeInsert" ContentType="image/png"/>
  <Default Extension="png&amp;ehk=n9ObmzNKe1nNf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7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7A05F-5D07-4EA2-B354-7A310085A95C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1F23E-AC97-412F-9558-8AC9B6CD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5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What?</a:t>
            </a:r>
          </a:p>
          <a:p>
            <a:r>
              <a:rPr lang="en-US" dirty="0"/>
              <a:t>The use of email messages sent to a list of subscribers to advertise or promote brands, products, offers, events or pretty much anything you want. 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Extremally important in the marketing world today. </a:t>
            </a:r>
          </a:p>
          <a:p>
            <a:r>
              <a:rPr lang="en-US" dirty="0"/>
              <a:t>Average return on investment for email marketing is $38:$1</a:t>
            </a:r>
          </a:p>
          <a:p>
            <a:r>
              <a:rPr lang="en-US" dirty="0"/>
              <a:t>Not even social media comes close. Leads are 2x as likely to opt-in to email list than they are to engage on Facebook.</a:t>
            </a:r>
          </a:p>
          <a:p>
            <a:r>
              <a:rPr lang="en-US" dirty="0"/>
              <a:t>Email conversion rates are higher than search and social combined.</a:t>
            </a:r>
          </a:p>
          <a:p>
            <a:r>
              <a:rPr lang="en-US" dirty="0"/>
              <a:t>Where?</a:t>
            </a:r>
          </a:p>
          <a:p>
            <a:r>
              <a:rPr lang="en-US" dirty="0"/>
              <a:t>Many platforms that work </a:t>
            </a:r>
          </a:p>
          <a:p>
            <a:r>
              <a:rPr lang="en-US" dirty="0"/>
              <a:t>Once a platform is chosen, strategies must be thought about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1F23E-AC97-412F-9558-8AC9B6CD22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8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Newsletters</a:t>
            </a:r>
          </a:p>
          <a:p>
            <a:r>
              <a:rPr lang="en-US" dirty="0"/>
              <a:t>-sending out broadcasts to email list in “real-time” (specific dates on a </a:t>
            </a:r>
            <a:r>
              <a:rPr lang="en-US" dirty="0" err="1"/>
              <a:t>calender</a:t>
            </a:r>
            <a:r>
              <a:rPr lang="en-US" dirty="0"/>
              <a:t>) to notify </a:t>
            </a:r>
            <a:r>
              <a:rPr lang="en-US" dirty="0" err="1"/>
              <a:t>thems</a:t>
            </a:r>
            <a:r>
              <a:rPr lang="en-US" dirty="0"/>
              <a:t> of offers, promotions, events and any other types of updates.</a:t>
            </a:r>
          </a:p>
          <a:p>
            <a:r>
              <a:rPr lang="en-US" dirty="0"/>
              <a:t>Autoresponder Sequences</a:t>
            </a:r>
          </a:p>
          <a:p>
            <a:r>
              <a:rPr lang="en-US" dirty="0"/>
              <a:t>-predetermined series of emails that each new subscriber will get after signing up</a:t>
            </a:r>
          </a:p>
          <a:p>
            <a:r>
              <a:rPr lang="en-US" dirty="0"/>
              <a:t>-ensure that every subscriber gets exposed to the same things in the same order</a:t>
            </a:r>
          </a:p>
          <a:p>
            <a:r>
              <a:rPr lang="en-US" dirty="0"/>
              <a:t>Frequency</a:t>
            </a:r>
          </a:p>
          <a:p>
            <a:r>
              <a:rPr lang="en-US" dirty="0"/>
              <a:t>-Churn and burn strategy</a:t>
            </a:r>
          </a:p>
          <a:p>
            <a:r>
              <a:rPr lang="en-US" dirty="0"/>
              <a:t>         *mail email list extremally aggressively</a:t>
            </a:r>
          </a:p>
          <a:p>
            <a:r>
              <a:rPr lang="en-US" dirty="0"/>
              <a:t>-Mail less than daily</a:t>
            </a:r>
          </a:p>
          <a:p>
            <a:r>
              <a:rPr lang="en-US" dirty="0"/>
              <a:t>         *mail once or twice a week?</a:t>
            </a:r>
          </a:p>
          <a:p>
            <a:r>
              <a:rPr lang="en-US" dirty="0"/>
              <a:t>-Middle Ground</a:t>
            </a:r>
          </a:p>
          <a:p>
            <a:r>
              <a:rPr lang="en-US" dirty="0"/>
              <a:t>         *Once daily on average </a:t>
            </a:r>
          </a:p>
          <a:p>
            <a:r>
              <a:rPr lang="en-US" dirty="0"/>
              <a:t>Upselling/Cross-selling</a:t>
            </a:r>
          </a:p>
          <a:p>
            <a:r>
              <a:rPr lang="en-US" dirty="0"/>
              <a:t>-Upselling is offering a relevant product or service after the purchase of another product</a:t>
            </a:r>
          </a:p>
          <a:p>
            <a:r>
              <a:rPr lang="en-US" dirty="0"/>
              <a:t>-Cross-selling happens any time later in the customer relationship and does not need to involve products that are directly relevant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1F23E-AC97-412F-9558-8AC9B6CD22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Etiquette</a:t>
            </a:r>
          </a:p>
          <a:p>
            <a:r>
              <a:rPr lang="en-US" dirty="0"/>
              <a:t>-Subject line used (shows professionalism and allows customer to recognize what the email is)</a:t>
            </a:r>
          </a:p>
          <a:p>
            <a:r>
              <a:rPr lang="en-US" dirty="0"/>
              <a:t>-emails viewable on phones/tablets (used a lot more in today’s day and age</a:t>
            </a:r>
          </a:p>
          <a:p>
            <a:r>
              <a:rPr lang="en-US" dirty="0"/>
              <a:t>Timing</a:t>
            </a:r>
          </a:p>
          <a:p>
            <a:r>
              <a:rPr lang="en-US" dirty="0"/>
              <a:t>-depends on your email subscriber list</a:t>
            </a:r>
          </a:p>
          <a:p>
            <a:r>
              <a:rPr lang="en-US" dirty="0"/>
              <a:t>Personalization</a:t>
            </a:r>
          </a:p>
          <a:p>
            <a:r>
              <a:rPr lang="en-US" dirty="0"/>
              <a:t>-use of a person’s name has been shown to boost open rates by around 30%</a:t>
            </a:r>
          </a:p>
          <a:p>
            <a:r>
              <a:rPr lang="en-US" dirty="0"/>
              <a:t>-make it about them</a:t>
            </a:r>
          </a:p>
          <a:p>
            <a:r>
              <a:rPr lang="en-US" dirty="0"/>
              <a:t>-Any data you collected via an opt-in form, including location, age, gender, birthdays, relationship status, and so on can be utilized to personalize an email.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1F23E-AC97-412F-9558-8AC9B6CD22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4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keeping a happy healthy list overall</a:t>
            </a:r>
          </a:p>
          <a:p>
            <a:r>
              <a:rPr lang="en-US" dirty="0"/>
              <a:t>Lead Quality</a:t>
            </a:r>
          </a:p>
          <a:p>
            <a:r>
              <a:rPr lang="en-US" dirty="0"/>
              <a:t>-ensuring your leads are high quality to begin with</a:t>
            </a:r>
          </a:p>
          <a:p>
            <a:r>
              <a:rPr lang="en-US" dirty="0"/>
              <a:t>-to make sure lead is good have them click a “confirm your request for information” link in an initial email prior to adding lead to list</a:t>
            </a:r>
          </a:p>
          <a:p>
            <a:r>
              <a:rPr lang="en-US" dirty="0"/>
              <a:t>Segmentation</a:t>
            </a:r>
          </a:p>
          <a:p>
            <a:r>
              <a:rPr lang="en-US" dirty="0"/>
              <a:t>-To help make sure your subscribers are only getting promotions that are relevant to them, it’s a good idea to segment. </a:t>
            </a:r>
          </a:p>
          <a:p>
            <a:r>
              <a:rPr lang="en-US" dirty="0"/>
              <a:t>-split email list to groups for what they specifically want</a:t>
            </a:r>
          </a:p>
          <a:p>
            <a:r>
              <a:rPr lang="en-US" dirty="0"/>
              <a:t>List Hygiene</a:t>
            </a:r>
          </a:p>
          <a:p>
            <a:r>
              <a:rPr lang="en-US" dirty="0"/>
              <a:t>-Trimming the fat and maintaining a lean, clean, engaged list can do wonders for your deliverability</a:t>
            </a:r>
          </a:p>
          <a:p>
            <a:r>
              <a:rPr lang="en-US" dirty="0"/>
              <a:t>-get rid of disengaged followers yourself. If you have certain subscribers who have not opened any of your emails in the last few months, delete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1F23E-AC97-412F-9558-8AC9B6CD22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9DA3-2295-428D-A418-5CAD39D49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D0E45-381F-4A49-904E-0EB1C48EA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6132C-CA84-4B73-A3EF-761A2824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0F8F-AA22-410C-B5B7-64F7DF33DF6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FF500-0D6B-45B2-B3DC-FD3BECFD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0D326-54FA-425B-ACA3-FF271F3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9C5-2164-4F62-9522-0E002D0A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4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75C8-FB13-4AF5-9B68-2F4C26D8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4F247-227B-4EE3-979B-AC044291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9C730-4FB5-4252-96C6-70DA8F07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0F8F-AA22-410C-B5B7-64F7DF33DF6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77CB1-E657-4934-9C6E-9B13E16B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C2632-6E29-49F4-B2E2-8D640B09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9C5-2164-4F62-9522-0E002D0A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3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80B19-F240-4CDF-8551-320AA1DF3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FF73A-877D-4CFC-926B-B49D76D1B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37A45-6479-461A-9DC8-EBFCDE72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0F8F-AA22-410C-B5B7-64F7DF33DF6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62F9A-F00B-4A68-B4FE-CA3BF8E6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2DDCF-DBCF-4121-B1A5-AEBF927F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9C5-2164-4F62-9522-0E002D0A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3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74BB-BA47-4BF9-923D-CE791916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EAC0-321C-4513-B98B-847439F62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B44B-C804-4FBC-8057-8B3C5CB1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0F8F-AA22-410C-B5B7-64F7DF33DF6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C4EAF-E230-4333-A664-E9257E25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C57AF-1CD3-4862-908D-E0E389E3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9C5-2164-4F62-9522-0E002D0A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9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00B6-CD84-4893-84F4-12AC09B8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E6727-1EBB-4B5B-9476-9F1B4FB75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85406-05DA-4BFC-AB6E-315CC1CEE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0F8F-AA22-410C-B5B7-64F7DF33DF6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6410C-472D-418B-A35E-84DB768C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D2FE5-3B1F-44AE-941B-F809C95F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9C5-2164-4F62-9522-0E002D0A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5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B2BA-E728-4AD8-9848-F535BE01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4E3E-ACE6-45AE-889B-1AC6690F3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72D6E-9FEA-437B-BEA3-3427C1EE1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2FAAF-650C-4D8A-801D-238890A0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0F8F-AA22-410C-B5B7-64F7DF33DF6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0D0C-EC05-4761-A9E3-20C86DA94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0BC12-FD66-4A64-B87C-546B0C17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9C5-2164-4F62-9522-0E002D0A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9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8901-042B-40D2-B0B6-CDA3CA0D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8473E-9195-432F-8722-23EB0018F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1016B-57DA-4F8F-B256-25883380B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8A980-9E01-4D17-8BAC-4A18AE92C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10952-4459-4100-BCB9-C12C8CBD0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A805B-E684-43A4-B70C-DE310E2E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0F8F-AA22-410C-B5B7-64F7DF33DF6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A2E76-5E81-4DA8-8210-B37AD9D3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1E3818-BDC5-442C-B85A-75FB2E8D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9C5-2164-4F62-9522-0E002D0A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0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D52A-9AFE-426C-8A98-E9E9518B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C2A9F-3E15-4E20-B911-F29EC179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0F8F-AA22-410C-B5B7-64F7DF33DF6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D8AB0-A8B0-4382-8736-6802107D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A54AA-7E6D-4D19-95F7-9B97BB96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9C5-2164-4F62-9522-0E002D0A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BBEC5-1A3C-4A69-ACEA-39866DD8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0F8F-AA22-410C-B5B7-64F7DF33DF6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1431A-9765-432C-BE4F-F24B71BD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902F5-8B94-4864-9517-67B0FE09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9C5-2164-4F62-9522-0E002D0A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8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6438-E0E8-4F45-AB6E-2A793904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676D6-741D-41C3-A656-CC79DE9A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B024D-B20C-4248-8855-CC07BD3F3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0F749-D4D1-437A-82F3-258BA54B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0F8F-AA22-410C-B5B7-64F7DF33DF6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80CE6-6F21-4779-B453-5B718C58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A46F5-90F1-4CFE-91F1-CCA4CC1A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9C5-2164-4F62-9522-0E002D0A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5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20FB-77A1-4910-BD83-81B84C20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7D4C2E-168A-4246-B69F-EEB03F93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B0D2D-0AAC-466F-8539-4D27A05A4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B447B-0EA4-4CF1-9DCC-26380E9F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0F8F-AA22-410C-B5B7-64F7DF33DF6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21333-A050-4B8F-A0A8-D646263C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42262-0CA2-4AC0-A037-6637E37F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9C5-2164-4F62-9522-0E002D0A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7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A7BB3F-108B-464E-A58E-3C598102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34639-09C6-4370-A137-D09CD4CE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1B333-39A2-47C0-A2D3-CB505FDA1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40F8F-AA22-410C-B5B7-64F7DF33DF6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CE0DB-D817-4C80-8A81-5EC522A3E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DE3D-C83B-45E8-A3DA-3BCDEECA0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A9C5-2164-4F62-9522-0E002D0A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8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pbiopmwest.wikispaces.com/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3361.wikispaces.com/Conflict+and+Negotiations+and+Technology" TargetMode="External"/><Relationship Id="rId2" Type="http://schemas.openxmlformats.org/officeDocument/2006/relationships/image" Target="../media/image2.png&amp;ehk=wAWdDtJWO2qQhc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end-email.svg" TargetMode="External"/><Relationship Id="rId5" Type="http://schemas.openxmlformats.org/officeDocument/2006/relationships/image" Target="../media/image4.png&amp;ehk=n9ObmzNKe1nNf"/><Relationship Id="rId4" Type="http://schemas.openxmlformats.org/officeDocument/2006/relationships/hyperlink" Target="http://www.freeimageslive.co.uk/free_stock_image/laptopmouseuser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9F4gjPtA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Dive_hand_signal_OK_1.png" TargetMode="External"/><Relationship Id="rId5" Type="http://schemas.openxmlformats.org/officeDocument/2006/relationships/image" Target="../media/image7.png&amp;ehk=07AwX"/><Relationship Id="rId4" Type="http://schemas.openxmlformats.org/officeDocument/2006/relationships/hyperlink" Target="http://en.wikipedia.org/wiki/File:Metric_clock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MfKWPEWHcD15"/><Relationship Id="rId7" Type="http://schemas.openxmlformats.org/officeDocument/2006/relationships/image" Target="../media/image10.png&amp;ehk=d54Jc294kOF6lUS6nZGGeQ&amp;r=0&amp;pid=OfficeInsert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www.ignorancia.org/en/index.php?page=Gea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DCA5C-D2CD-46F7-AB9D-74E089A19E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860" b="2085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713A8B-5E92-4CF6-8FC4-C88AA6CF8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Email Marketing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C9AE0-54FA-4B23-B751-BC0BD0C1D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Spencer Hintze</a:t>
            </a:r>
          </a:p>
        </p:txBody>
      </p:sp>
    </p:spTree>
    <p:extLst>
      <p:ext uri="{BB962C8B-B14F-4D97-AF65-F5344CB8AC3E}">
        <p14:creationId xmlns:p14="http://schemas.microsoft.com/office/powerpoint/2010/main" val="49835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C8B00-F17A-48B8-A683-6AAD90DE1F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71" r="2697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B36E6F-1411-4267-BAC7-D3B9F95E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8000" b="1" dirty="0"/>
              <a:t>Overview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96AB6-DEC7-453A-9D9B-7F19EB5B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Intro</a:t>
            </a:r>
          </a:p>
          <a:p>
            <a:endParaRPr lang="en-US" dirty="0"/>
          </a:p>
          <a:p>
            <a:r>
              <a:rPr lang="en-US" dirty="0"/>
              <a:t>Strategies</a:t>
            </a:r>
          </a:p>
          <a:p>
            <a:endParaRPr lang="en-US" dirty="0"/>
          </a:p>
          <a:p>
            <a:r>
              <a:rPr lang="en-US" dirty="0"/>
              <a:t>Optimization</a:t>
            </a:r>
          </a:p>
          <a:p>
            <a:endParaRPr lang="en-US" dirty="0"/>
          </a:p>
          <a:p>
            <a:r>
              <a:rPr lang="en-US" dirty="0"/>
              <a:t>Maintenance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2252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3DA002-5D57-4D91-8973-CECD92D8A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393" r="-1" b="-1"/>
          <a:stretch/>
        </p:blipFill>
        <p:spPr>
          <a:xfrm>
            <a:off x="-17" y="10"/>
            <a:ext cx="12188952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B55C5B-FF9F-4D90-99FD-23F9E8B41A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842" r="10615" b="-2"/>
          <a:stretch/>
        </p:blipFill>
        <p:spPr>
          <a:xfrm>
            <a:off x="-2317" y="-2"/>
            <a:ext cx="5441859" cy="565494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6098A0-78E1-4504-AB47-20F55750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66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DF453-E22A-48AF-AAF4-ADF7727EC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3200" dirty="0"/>
              <a:t>What?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Why?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Where?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8864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6D7CD-8953-4D92-BADB-CFB63C515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779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20CD659-0EB3-4E75-A1CE-21588D4F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rgbClr val="FFFFFF"/>
                </a:solidFill>
              </a:rPr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E7B00-2830-40DD-A1A6-996B4B656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315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-</a:t>
            </a:r>
            <a:r>
              <a:rPr lang="en-US" dirty="0">
                <a:solidFill>
                  <a:srgbClr val="FFFFFF"/>
                </a:solidFill>
              </a:rPr>
              <a:t>Newsletters   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-Autoresponder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-Frequency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-selling</a:t>
            </a:r>
          </a:p>
        </p:txBody>
      </p:sp>
    </p:spTree>
    <p:extLst>
      <p:ext uri="{BB962C8B-B14F-4D97-AF65-F5344CB8AC3E}">
        <p14:creationId xmlns:p14="http://schemas.microsoft.com/office/powerpoint/2010/main" val="1187524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0D27B8-1005-4F66-9758-E100813C3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323" r="-1" b="7229"/>
          <a:stretch/>
        </p:blipFill>
        <p:spPr>
          <a:xfrm>
            <a:off x="4064316" y="10"/>
            <a:ext cx="8127684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170E4-2075-434A-9E83-A19657C8E9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5183" r="15553"/>
          <a:stretch/>
        </p:blipFill>
        <p:spPr>
          <a:xfrm>
            <a:off x="20" y="10"/>
            <a:ext cx="406429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49539B-3694-4E8A-A991-D68126CF33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096000" y="639400"/>
            <a:ext cx="5440680" cy="5578521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A718E0-F8D2-4975-85FE-D33E8A7B917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4D9C44-7C83-4D21-A0CF-FBBC9948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9" y="828675"/>
            <a:ext cx="4686301" cy="1156563"/>
          </a:xfrm>
        </p:spPr>
        <p:txBody>
          <a:bodyPr>
            <a:normAutofit/>
          </a:bodyPr>
          <a:lstStyle/>
          <a:p>
            <a:r>
              <a:rPr lang="en-US" sz="400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3ED6C-409B-4B6E-97C0-A80850F85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9" y="2117364"/>
            <a:ext cx="4686301" cy="3588491"/>
          </a:xfrm>
        </p:spPr>
        <p:txBody>
          <a:bodyPr>
            <a:normAutofit/>
          </a:bodyPr>
          <a:lstStyle/>
          <a:p>
            <a:r>
              <a:rPr lang="en-US" sz="1800"/>
              <a:t>Email Etiquette</a:t>
            </a:r>
          </a:p>
          <a:p>
            <a:endParaRPr lang="en-US" sz="1800"/>
          </a:p>
          <a:p>
            <a:r>
              <a:rPr lang="en-US" sz="1800"/>
              <a:t>Timing</a:t>
            </a:r>
          </a:p>
          <a:p>
            <a:endParaRPr lang="en-US" sz="1800"/>
          </a:p>
          <a:p>
            <a:r>
              <a:rPr lang="en-US" sz="1800"/>
              <a:t>Personalization</a:t>
            </a:r>
          </a:p>
        </p:txBody>
      </p:sp>
    </p:spTree>
    <p:extLst>
      <p:ext uri="{BB962C8B-B14F-4D97-AF65-F5344CB8AC3E}">
        <p14:creationId xmlns:p14="http://schemas.microsoft.com/office/powerpoint/2010/main" val="1174858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D2AE0A-8EF6-41BC-8E6C-4E940CC3E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11" b="1818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206507-76F5-4316-AAF5-4EAFEE5EBD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BC2B61-D77E-45AB-8722-15BC6A718A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24CDE-9AE8-4A50-97C1-831963BE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140" y="909637"/>
            <a:ext cx="9951720" cy="1616710"/>
          </a:xfrm>
        </p:spPr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List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007A9-5B51-4BC9-AFC4-F11FCB483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140" y="2808287"/>
            <a:ext cx="9951720" cy="323437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Good Leads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Segmentation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>
                <a:solidFill>
                  <a:srgbClr val="FFFFFF"/>
                </a:solidFill>
              </a:rPr>
              <a:t>List Hygiene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2C8F79-0E68-4DB2-AE07-7584028004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8" y="2808286"/>
            <a:ext cx="6079958" cy="341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522</Words>
  <Application>Microsoft Office PowerPoint</Application>
  <PresentationFormat>Widescreen</PresentationFormat>
  <Paragraphs>88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Email Marketing</vt:lpstr>
      <vt:lpstr>Overview </vt:lpstr>
      <vt:lpstr>Introduction</vt:lpstr>
      <vt:lpstr>Strategies</vt:lpstr>
      <vt:lpstr>Optimization</vt:lpstr>
      <vt:lpstr>List Maintenance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Marketing</dc:title>
  <dc:creator>Spencer Hintze</dc:creator>
  <cp:lastModifiedBy>Spencer Hintze</cp:lastModifiedBy>
  <cp:revision>8</cp:revision>
  <dcterms:created xsi:type="dcterms:W3CDTF">2018-03-12T17:00:52Z</dcterms:created>
  <dcterms:modified xsi:type="dcterms:W3CDTF">2018-03-12T18:01:07Z</dcterms:modified>
</cp:coreProperties>
</file>